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4" r:id="rId1"/>
  </p:sldMasterIdLst>
  <p:notesMasterIdLst>
    <p:notesMasterId r:id="rId10"/>
  </p:notesMasterIdLst>
  <p:sldIdLst>
    <p:sldId id="256" r:id="rId2"/>
    <p:sldId id="260" r:id="rId3"/>
    <p:sldId id="257" r:id="rId4"/>
    <p:sldId id="258" r:id="rId5"/>
    <p:sldId id="261" r:id="rId6"/>
    <p:sldId id="259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41"/>
    <p:restoredTop sz="94712"/>
  </p:normalViewPr>
  <p:slideViewPr>
    <p:cSldViewPr snapToGrid="0">
      <p:cViewPr varScale="1">
        <p:scale>
          <a:sx n="117" d="100"/>
          <a:sy n="117" d="100"/>
        </p:scale>
        <p:origin x="176" y="1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EEB7F-B65E-0343-AD59-33AFAD7F9C42}" type="datetimeFigureOut">
              <a:rPr lang="en-US" smtClean="0"/>
              <a:t>1/23/24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427EA2-327C-D441-9C52-0B5573539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50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427EA2-327C-D441-9C52-0B5573539C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587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Tools utilized are the Pandas library within Python and Tableau for visualization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427EA2-327C-D441-9C52-0B5573539C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07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 of visualization for AFL locations for the US as a whole, not shown are Alaska and Hawaii</a:t>
            </a:r>
          </a:p>
          <a:p>
            <a:r>
              <a:rPr lang="en-US" dirty="0"/>
              <a:t>These AFL locations were organized by Fuel Type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427EA2-327C-D441-9C52-0B5573539C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765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Alaska and Hawaii for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427EA2-327C-D441-9C52-0B5573539C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931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necessary to encode the necessary data into region specific data that we can utilize.</a:t>
            </a:r>
          </a:p>
          <a:p>
            <a:r>
              <a:rPr lang="en-US" dirty="0"/>
              <a:t>Looked up each state as to its respective geographic location and assigned lists accordingly</a:t>
            </a:r>
          </a:p>
          <a:p>
            <a:r>
              <a:rPr lang="en-US" dirty="0"/>
              <a:t>The updated values are then assigned into a new value, and a .csv file is created to then work with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427EA2-327C-D441-9C52-0B5573539C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965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visualization for this updated data encoding can be represented by our region specific data, they are also organized as part-to-a-whole graphs organized by Fuel Type Code.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427EA2-327C-D441-9C52-0B5573539C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38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38B8B-01AF-C439-E5FA-7DB23919A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7907A1-98DC-D855-4BC1-417C0F9968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18229F-A422-BF8C-0E68-69E80792B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70816-A7AE-1797-F306-76F8BFCB34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427EA2-327C-D441-9C52-0B5573539C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67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3821-597E-4B4F-8572-5DA1CB18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0976"/>
            <a:ext cx="6509385" cy="3556730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38D70-8FF5-47D7-A0DD-087A227BC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572000"/>
            <a:ext cx="6481953" cy="148590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5B485-516D-48B7-AF1D-69AEEA35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4DDB-2831-4FF8-9DA7-0449659D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78F6-65BA-4964-80E2-DB6EA33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74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7F1B-6F93-4E6E-8C8C-D01A9DEB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2968-FE85-492F-A77B-1771F4EA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8641" y="2028826"/>
            <a:ext cx="11094348" cy="4029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2DA2-B1FB-45C6-B10C-141AC2BF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A6D78-CE47-4CA7-B3B6-AFAE5175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C5C0-8780-4819-A8FC-32A0141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285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8F9A8-05F2-4F79-B689-1FA2F3196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2612" y="952499"/>
            <a:ext cx="2207417" cy="51054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615BC-61CD-4D59-8E85-B59072E2B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7924" y="952499"/>
            <a:ext cx="8914688" cy="51054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1C46-8CC0-4B79-AF2E-84C86C6A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6817-4D29-4888-B68C-A35F5A0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B21A-30A9-4173-9E3F-D985B86A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56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18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B84-BE32-464A-A765-975C21B5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3" y="952500"/>
            <a:ext cx="6678695" cy="3962398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145C2-97CF-4887-904A-8ADC8052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860" y="952501"/>
            <a:ext cx="3500440" cy="39623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24559-DA32-4398-A8EE-EED2469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7BE1-F1AC-4732-B52E-1C7D63D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3C03-DDF0-48C6-B1BF-D28875F8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46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F411-42B3-4A17-BE7E-861BE7E7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0603-F4C0-40AC-A53E-40449D53D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5634-2887-4182-A9BE-B382357D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928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6E74-28E1-4684-B515-4265ED7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375EA-A8F8-485D-A82F-CD85D4C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9E4B0-F5E3-407F-A548-B616E774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728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161A-7627-4D64-AF08-10D702AF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950976"/>
            <a:ext cx="10802729" cy="8817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6884-07D8-4CC4-BE99-516F1433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18" y="1832772"/>
            <a:ext cx="5281507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638-B5A8-4F8C-85AE-33BEAF54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600531"/>
            <a:ext cx="528150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D1933-A703-4BDC-A697-728E899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25DBD-4D51-4A2D-B1E4-6D094CD1E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636E2-E26E-42F7-9E05-3F756C7D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7281B-0E5C-421E-AFFE-775F57C5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3462-E410-4DC7-AE53-27AABECF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237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FA68-31B5-48C5-929A-842FDF0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A2600-419E-46E9-946F-FBDEDBA1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F9A9-98FF-4653-A570-9F351A1A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44457-95F1-4B15-A647-B14F91F7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961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9EABA-1008-4E49-9184-3A946EC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C3BD0-269D-4127-B5F7-84B0D8A7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3447-C740-4495-93EC-7252B1B9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298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1155-71E7-4F0A-BB62-933743CF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2362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6D44-5A1E-4176-8766-4B81E045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0"/>
            <a:ext cx="5934074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10EC6-11DD-4B5D-A2D2-4DCF73E58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DFCDF-666E-4DB4-A1C0-79D40A00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A69AC-15E6-4B19-A59D-DBDBE923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9F0EE-74DE-4FEC-81E9-E40D5339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920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CA4F-6508-4AD6-8367-A0288D88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500"/>
            <a:ext cx="4124084" cy="239791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6BFCD-2F93-4D99-89EA-F0359FB78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119" y="987425"/>
            <a:ext cx="602218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4C1F7-1272-41C8-8C29-676316D02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DD491-0FE6-4B42-AAA6-B698E46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F83F-4E9F-4607-A69B-DFC93256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4484-C6E4-4D8A-BDAB-09B1FBB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034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0E843-90BA-4A7D-8F9F-FFE49387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CA62-9B55-49B4-94B6-EAAF7D5A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1" y="2028826"/>
            <a:ext cx="10995660" cy="402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CEA03-AAFA-4A69-A3DA-1DD0EF27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8729" y="6449535"/>
            <a:ext cx="2983095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1/23/24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97F43-1ECB-4FC2-863E-26CEE24A0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924" y="1737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F9D8-4B2E-4871-B2AE-EFC06BE23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0710" y="6449535"/>
            <a:ext cx="932279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</a:extLst>
          </p:cNvPr>
          <p:cNvCxnSpPr>
            <a:cxnSpLocks/>
          </p:cNvCxnSpPr>
          <p:nvPr/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F79732-4088-424C-A653-4534E4389443}"/>
              </a:ext>
            </a:extLst>
          </p:cNvPr>
          <p:cNvCxnSpPr>
            <a:cxnSpLocks/>
          </p:cNvCxnSpPr>
          <p:nvPr/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940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23" r:id="rId6"/>
    <p:sldLayoutId id="2147483718" r:id="rId7"/>
    <p:sldLayoutId id="2147483719" r:id="rId8"/>
    <p:sldLayoutId id="2147483720" r:id="rId9"/>
    <p:sldLayoutId id="2147483722" r:id="rId10"/>
    <p:sldLayoutId id="214748372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4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A42768F-95BB-478A-ADFA-24FD8097F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Sphere of mesh and nodes">
            <a:extLst>
              <a:ext uri="{FF2B5EF4-FFF2-40B4-BE49-F238E27FC236}">
                <a16:creationId xmlns:a16="http://schemas.microsoft.com/office/drawing/2014/main" id="{8D912D16-6289-DB08-35C6-6C7D9122B5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77" b="2232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3F26D5C-77E9-4A8D-95F0-1635BAD12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-2"/>
            <a:ext cx="12191999" cy="4360983"/>
          </a:xfrm>
          <a:prstGeom prst="rect">
            <a:avLst/>
          </a:prstGeom>
          <a:gradFill flip="none" rotWithShape="1">
            <a:gsLst>
              <a:gs pos="3000">
                <a:srgbClr val="000000">
                  <a:alpha val="0"/>
                </a:srgbClr>
              </a:gs>
              <a:gs pos="61000">
                <a:srgbClr val="000000">
                  <a:alpha val="4800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CAF77-E2F5-82FE-3573-B4C8ADA5D6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1" y="952500"/>
            <a:ext cx="5959365" cy="153511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Team Mini Project: Alternative Fueling Locations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FB6F0F-F2F7-E491-703B-B26664CA92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00" y="952499"/>
            <a:ext cx="3771900" cy="1535107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Jalin Roberts | Eric Schneider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632DC5A-0728-490F-8655-6B4377827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8BB1F6D-CF9C-422D-9324-C46415BB9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Audio 24">
            <a:extLst>
              <a:ext uri="{FF2B5EF4-FFF2-40B4-BE49-F238E27FC236}">
                <a16:creationId xmlns:a16="http://schemas.microsoft.com/office/drawing/2014/main" id="{262EC9B1-5963-1BE0-639E-16449B3711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55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36"/>
    </mc:Choice>
    <mc:Fallback>
      <p:transition spd="slow" advTm="81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110546-88BE-782E-7A7F-A3E331F16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5AB21C7-3780-16D1-8D99-CECD7D3D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Sphere of mesh and nodes">
            <a:extLst>
              <a:ext uri="{FF2B5EF4-FFF2-40B4-BE49-F238E27FC236}">
                <a16:creationId xmlns:a16="http://schemas.microsoft.com/office/drawing/2014/main" id="{6BE55B7C-5A3F-8596-474E-2FEB8C29E5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77" b="22323"/>
          <a:stretch/>
        </p:blipFill>
        <p:spPr>
          <a:xfrm>
            <a:off x="19" y="10"/>
            <a:ext cx="12191981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6DCDA1B-7BBF-A4DE-A6F6-5ED3AEAB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-2"/>
            <a:ext cx="12191999" cy="4360983"/>
          </a:xfrm>
          <a:prstGeom prst="rect">
            <a:avLst/>
          </a:prstGeom>
          <a:gradFill flip="none" rotWithShape="1">
            <a:gsLst>
              <a:gs pos="3000">
                <a:srgbClr val="000000">
                  <a:alpha val="0"/>
                </a:srgbClr>
              </a:gs>
              <a:gs pos="61000">
                <a:srgbClr val="000000">
                  <a:alpha val="4800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D8A996-95FC-0774-8DA7-B8FE4F01E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1" y="952499"/>
            <a:ext cx="10999892" cy="535718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Tools Utilized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D14803D-822B-785E-F57C-627CB895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2ABB16C-B439-5E1B-52C6-030F25C6F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B139984-C0F2-28D4-21FA-3FF40B6046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064" y="1790692"/>
            <a:ext cx="1231900" cy="1638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9AFBFD-1C23-B974-1068-7C4ECCA8CF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49260" y="3395126"/>
            <a:ext cx="4048548" cy="27841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6F97D8-A213-86F5-CA15-313847C776D6}"/>
              </a:ext>
            </a:extLst>
          </p:cNvPr>
          <p:cNvSpPr txBox="1"/>
          <p:nvPr/>
        </p:nvSpPr>
        <p:spPr>
          <a:xfrm>
            <a:off x="2548637" y="224051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Pandas</a:t>
            </a:r>
          </a:p>
        </p:txBody>
      </p:sp>
      <p:pic>
        <p:nvPicPr>
          <p:cNvPr id="48" name="Audio 47">
            <a:extLst>
              <a:ext uri="{FF2B5EF4-FFF2-40B4-BE49-F238E27FC236}">
                <a16:creationId xmlns:a16="http://schemas.microsoft.com/office/drawing/2014/main" id="{D71EFB23-872E-BD48-E55C-EF078A82F7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18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688"/>
    </mc:Choice>
    <mc:Fallback>
      <p:transition spd="slow" advTm="48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CCA61D-1A71-EDF1-E3D5-2BEBB71E5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11CE622-9163-DB89-5334-36C4F9427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Sphere of mesh and nodes">
            <a:extLst>
              <a:ext uri="{FF2B5EF4-FFF2-40B4-BE49-F238E27FC236}">
                <a16:creationId xmlns:a16="http://schemas.microsoft.com/office/drawing/2014/main" id="{BD58623C-417F-3571-A139-24127613E9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77" b="2232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ED693DC-DB05-0341-1DB7-99918F12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-2"/>
            <a:ext cx="12191999" cy="4360983"/>
          </a:xfrm>
          <a:prstGeom prst="rect">
            <a:avLst/>
          </a:prstGeom>
          <a:gradFill flip="none" rotWithShape="1">
            <a:gsLst>
              <a:gs pos="3000">
                <a:srgbClr val="000000">
                  <a:alpha val="0"/>
                </a:srgbClr>
              </a:gs>
              <a:gs pos="61000">
                <a:srgbClr val="000000">
                  <a:alpha val="4800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407AC-80A1-2C56-92F3-88E66570FC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1" y="952499"/>
            <a:ext cx="10995659" cy="522672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Alternative Fueling Points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for United States</a:t>
            </a:r>
            <a:br>
              <a:rPr lang="en-US" sz="3600" dirty="0">
                <a:solidFill>
                  <a:srgbClr val="FFFFFF"/>
                </a:solidFill>
              </a:rPr>
            </a:br>
            <a:endParaRPr lang="en-US" sz="3600" dirty="0">
              <a:solidFill>
                <a:srgbClr val="FFFFFF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6B9196C-9AA4-4305-57CD-524CCF6CA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5DD5149-0CC2-BD9F-877E-84671C09D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F480472-ABFE-62F1-F5C9-61C2A74C3D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243" y="2122713"/>
            <a:ext cx="7772400" cy="3955749"/>
          </a:xfrm>
          <a:prstGeom prst="rect">
            <a:avLst/>
          </a:prstGeo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E006D640-5999-EC05-6A2A-E56C95684B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0460" y="3894062"/>
            <a:ext cx="1955800" cy="2184400"/>
          </a:xfrm>
          <a:prstGeom prst="rect">
            <a:avLst/>
          </a:prstGeom>
        </p:spPr>
      </p:pic>
      <p:pic>
        <p:nvPicPr>
          <p:cNvPr id="38" name="Audio 37">
            <a:extLst>
              <a:ext uri="{FF2B5EF4-FFF2-40B4-BE49-F238E27FC236}">
                <a16:creationId xmlns:a16="http://schemas.microsoft.com/office/drawing/2014/main" id="{EAEF1CF0-A5BE-1E34-3742-DE0263B5A3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904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63"/>
    </mc:Choice>
    <mc:Fallback>
      <p:transition spd="slow" advTm="197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CB2E20-6769-F100-9763-53F7C4D08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EB7D708-6961-9F3E-9D9E-F515ABD2A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Sphere of mesh and nodes">
            <a:extLst>
              <a:ext uri="{FF2B5EF4-FFF2-40B4-BE49-F238E27FC236}">
                <a16:creationId xmlns:a16="http://schemas.microsoft.com/office/drawing/2014/main" id="{D0994899-246B-21A4-2E7C-AE1C7AAEE1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77" b="2232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5AEB911-0B4C-7874-9E63-B099C8CD3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-2"/>
            <a:ext cx="12191999" cy="4360983"/>
          </a:xfrm>
          <a:prstGeom prst="rect">
            <a:avLst/>
          </a:prstGeom>
          <a:gradFill flip="none" rotWithShape="1">
            <a:gsLst>
              <a:gs pos="3000">
                <a:srgbClr val="000000">
                  <a:alpha val="0"/>
                </a:srgbClr>
              </a:gs>
              <a:gs pos="61000">
                <a:srgbClr val="000000">
                  <a:alpha val="4800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DCFB32-7F93-4018-5084-C4E327DBA4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0829" y="119742"/>
            <a:ext cx="8931728" cy="153511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Alaska &amp; Hawaii Alternate Fuel Locations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94314E-D970-B019-4FA6-8BB7EB25D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D320A38-619F-C531-DE9C-936322C30B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map of the united states with different colored dots&#10;&#10;Description automatically generated">
            <a:extLst>
              <a:ext uri="{FF2B5EF4-FFF2-40B4-BE49-F238E27FC236}">
                <a16:creationId xmlns:a16="http://schemas.microsoft.com/office/drawing/2014/main" id="{BAA94A9C-7D73-B620-2DB0-1AC6167CCF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467" y="3071872"/>
            <a:ext cx="5005840" cy="3125779"/>
          </a:xfrm>
          <a:prstGeom prst="rect">
            <a:avLst/>
          </a:prstGeom>
        </p:spPr>
      </p:pic>
      <p:pic>
        <p:nvPicPr>
          <p:cNvPr id="7" name="Picture 6" descr="A map of the world&#10;&#10;Description automatically generated">
            <a:extLst>
              <a:ext uri="{FF2B5EF4-FFF2-40B4-BE49-F238E27FC236}">
                <a16:creationId xmlns:a16="http://schemas.microsoft.com/office/drawing/2014/main" id="{5CA5F67F-6EC5-C2B4-46F9-3F26AE6E87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2693" y="3101179"/>
            <a:ext cx="5005840" cy="3125779"/>
          </a:xfrm>
          <a:prstGeom prst="rect">
            <a:avLst/>
          </a:prstGeom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4585AFC3-D822-8381-CC21-6EBDE74A3D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8095" y="823519"/>
            <a:ext cx="1955800" cy="2184400"/>
          </a:xfrm>
          <a:prstGeom prst="rect">
            <a:avLst/>
          </a:prstGeom>
        </p:spPr>
      </p:pic>
      <p:pic>
        <p:nvPicPr>
          <p:cNvPr id="26" name="Audio 25">
            <a:extLst>
              <a:ext uri="{FF2B5EF4-FFF2-40B4-BE49-F238E27FC236}">
                <a16:creationId xmlns:a16="http://schemas.microsoft.com/office/drawing/2014/main" id="{219F41E5-CDFF-34A3-5CBA-4E929DF24D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903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78"/>
    </mc:Choice>
    <mc:Fallback>
      <p:transition spd="slow" advTm="106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376A2D-0F1F-5792-91A0-B4C8E1D49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C1C3903-F507-8A89-123D-959BC26B8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Sphere of mesh and nodes">
            <a:extLst>
              <a:ext uri="{FF2B5EF4-FFF2-40B4-BE49-F238E27FC236}">
                <a16:creationId xmlns:a16="http://schemas.microsoft.com/office/drawing/2014/main" id="{264086B0-7417-AED7-A594-5FD0ADD3E0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77" b="2232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5B8092B-6D40-B480-9D7D-2693040C0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-2"/>
            <a:ext cx="12191999" cy="4360983"/>
          </a:xfrm>
          <a:prstGeom prst="rect">
            <a:avLst/>
          </a:prstGeom>
          <a:gradFill flip="none" rotWithShape="1">
            <a:gsLst>
              <a:gs pos="3000">
                <a:srgbClr val="000000">
                  <a:alpha val="0"/>
                </a:srgbClr>
              </a:gs>
              <a:gs pos="61000">
                <a:srgbClr val="000000">
                  <a:alpha val="4800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879A9CB-A0F3-6B04-52A1-3C62DDB1C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6B11E20-53D8-8C03-B4BD-13DA2AF3F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F93A18B3-6B16-0C80-E129-2E4DFB6549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467" y="1720052"/>
            <a:ext cx="7772400" cy="44836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62EA4F-F28D-A590-2D94-11EBAEB7DC8D}"/>
              </a:ext>
            </a:extLst>
          </p:cNvPr>
          <p:cNvSpPr txBox="1"/>
          <p:nvPr/>
        </p:nvSpPr>
        <p:spPr>
          <a:xfrm>
            <a:off x="643467" y="802416"/>
            <a:ext cx="7529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Code to assign states into respective regions</a:t>
            </a:r>
          </a:p>
        </p:txBody>
      </p:sp>
      <p:pic>
        <p:nvPicPr>
          <p:cNvPr id="11" name="Audio 10">
            <a:extLst>
              <a:ext uri="{FF2B5EF4-FFF2-40B4-BE49-F238E27FC236}">
                <a16:creationId xmlns:a16="http://schemas.microsoft.com/office/drawing/2014/main" id="{2756A002-9684-2A68-3FED-A7A4A2CB7C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30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799"/>
    </mc:Choice>
    <mc:Fallback>
      <p:transition spd="slow" advTm="73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077495-E958-950A-8629-B2EBCEC7D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363B3DA-F449-2DBD-1445-76E135617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Sphere of mesh and nodes">
            <a:extLst>
              <a:ext uri="{FF2B5EF4-FFF2-40B4-BE49-F238E27FC236}">
                <a16:creationId xmlns:a16="http://schemas.microsoft.com/office/drawing/2014/main" id="{9A4FE18B-58ED-A98A-01E1-6E704D90D9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77" b="2232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5E69F07-7547-DCA5-A387-9D77B8E2F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-2"/>
            <a:ext cx="12191999" cy="4360983"/>
          </a:xfrm>
          <a:prstGeom prst="rect">
            <a:avLst/>
          </a:prstGeom>
          <a:gradFill flip="none" rotWithShape="1">
            <a:gsLst>
              <a:gs pos="3000">
                <a:srgbClr val="000000">
                  <a:alpha val="0"/>
                </a:srgbClr>
              </a:gs>
              <a:gs pos="61000">
                <a:srgbClr val="000000">
                  <a:alpha val="4800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B7DE1A-68CA-24B6-980F-3CCAA99189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1" y="952500"/>
            <a:ext cx="5959365" cy="153511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Regional Data highlights(Midwest and West shown)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6D2092E-A6F2-9D64-0F06-B0202D433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308E97-3C12-7281-CF21-AEE8F1A2F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map of the united states with many colored dots&#10;&#10;Description automatically generated">
            <a:extLst>
              <a:ext uri="{FF2B5EF4-FFF2-40B4-BE49-F238E27FC236}">
                <a16:creationId xmlns:a16="http://schemas.microsoft.com/office/drawing/2014/main" id="{91D67A2D-79B9-6843-9266-D66CDBD648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071" y="2607248"/>
            <a:ext cx="6033115" cy="3956829"/>
          </a:xfrm>
          <a:prstGeom prst="rect">
            <a:avLst/>
          </a:prstGeom>
        </p:spPr>
      </p:pic>
      <p:pic>
        <p:nvPicPr>
          <p:cNvPr id="11" name="Picture 10" descr="A map of the united states with many dots&#10;&#10;Description automatically generated">
            <a:extLst>
              <a:ext uri="{FF2B5EF4-FFF2-40B4-BE49-F238E27FC236}">
                <a16:creationId xmlns:a16="http://schemas.microsoft.com/office/drawing/2014/main" id="{46A447C2-045A-3442-DAAE-D2D332A343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9236" y="2607247"/>
            <a:ext cx="5412649" cy="3956823"/>
          </a:xfrm>
          <a:prstGeom prst="rect">
            <a:avLst/>
          </a:prstGeom>
        </p:spPr>
      </p:pic>
      <p:pic>
        <p:nvPicPr>
          <p:cNvPr id="14" name="Audio 13">
            <a:extLst>
              <a:ext uri="{FF2B5EF4-FFF2-40B4-BE49-F238E27FC236}">
                <a16:creationId xmlns:a16="http://schemas.microsoft.com/office/drawing/2014/main" id="{6C588594-A85A-59E4-EF94-46013D04F5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0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747"/>
    </mc:Choice>
    <mc:Fallback>
      <p:transition spd="slow" advTm="277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CF5151-E446-99A4-1EC9-52636BB03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0A2C7A0-A517-6976-F5CA-9028FE645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Sphere of mesh and nodes">
            <a:extLst>
              <a:ext uri="{FF2B5EF4-FFF2-40B4-BE49-F238E27FC236}">
                <a16:creationId xmlns:a16="http://schemas.microsoft.com/office/drawing/2014/main" id="{4F015172-A0E8-EB38-D4C9-A1BA874004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77" b="2232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A4763F1-35D4-A5C8-1E05-10FA3054A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-2"/>
            <a:ext cx="12191999" cy="4360983"/>
          </a:xfrm>
          <a:prstGeom prst="rect">
            <a:avLst/>
          </a:prstGeom>
          <a:gradFill flip="none" rotWithShape="1">
            <a:gsLst>
              <a:gs pos="3000">
                <a:srgbClr val="000000">
                  <a:alpha val="0"/>
                </a:srgbClr>
              </a:gs>
              <a:gs pos="61000">
                <a:srgbClr val="000000">
                  <a:alpha val="4800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503EB9-D552-D125-37DB-80FF93ABC6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1" y="952500"/>
            <a:ext cx="5959365" cy="153511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EV Network Locations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A387A7B-5CAA-E635-6E5A-7128390E3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DAAD3A-208F-4FDD-3296-EF329D219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map of the united states with different colored circles&#10;&#10;Description automatically generated">
            <a:extLst>
              <a:ext uri="{FF2B5EF4-FFF2-40B4-BE49-F238E27FC236}">
                <a16:creationId xmlns:a16="http://schemas.microsoft.com/office/drawing/2014/main" id="{2D32C40B-91DF-8A26-1F96-92D8044766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692" y="1631210"/>
            <a:ext cx="7772400" cy="4483639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6059CCC0-6EA4-414F-1B4E-401CCF0BF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5693" y="678719"/>
            <a:ext cx="1917700" cy="5909643"/>
          </a:xfrm>
          <a:prstGeom prst="rect">
            <a:avLst/>
          </a:prstGeom>
        </p:spPr>
      </p:pic>
      <p:pic>
        <p:nvPicPr>
          <p:cNvPr id="10" name="Audio 9">
            <a:extLst>
              <a:ext uri="{FF2B5EF4-FFF2-40B4-BE49-F238E27FC236}">
                <a16:creationId xmlns:a16="http://schemas.microsoft.com/office/drawing/2014/main" id="{1D301D7E-10E0-8FA2-8191-CF8724FD06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26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860"/>
    </mc:Choice>
    <mc:Fallback>
      <p:transition spd="slow" advTm="32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965705-D592-7EB6-46CE-A0E80E1D6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EF75302-014F-EB5B-787A-4E1F9F8D3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Sphere of mesh and nodes">
            <a:extLst>
              <a:ext uri="{FF2B5EF4-FFF2-40B4-BE49-F238E27FC236}">
                <a16:creationId xmlns:a16="http://schemas.microsoft.com/office/drawing/2014/main" id="{08B7C32E-AEBC-A65B-DC4F-48D6BC17A7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77" b="22323"/>
          <a:stretch/>
        </p:blipFill>
        <p:spPr>
          <a:xfrm>
            <a:off x="19" y="10"/>
            <a:ext cx="12191981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E513EE8-EE4D-0284-8D79-9EAA37AAB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-2"/>
            <a:ext cx="12191999" cy="4360983"/>
          </a:xfrm>
          <a:prstGeom prst="rect">
            <a:avLst/>
          </a:prstGeom>
          <a:gradFill flip="none" rotWithShape="1">
            <a:gsLst>
              <a:gs pos="3000">
                <a:srgbClr val="000000">
                  <a:alpha val="0"/>
                </a:srgbClr>
              </a:gs>
              <a:gs pos="61000">
                <a:srgbClr val="000000">
                  <a:alpha val="4800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6B4E6F0-ABB8-63FF-F309-18C75C901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0C2B378-C31B-9CE8-099E-D227722F7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4">
            <a:extLst>
              <a:ext uri="{FF2B5EF4-FFF2-40B4-BE49-F238E27FC236}">
                <a16:creationId xmlns:a16="http://schemas.microsoft.com/office/drawing/2014/main" id="{3ADD12DE-F4C7-C89E-1671-83785FB978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map of the state of north carolina&#10;&#10;Description automatically generated">
            <a:extLst>
              <a:ext uri="{FF2B5EF4-FFF2-40B4-BE49-F238E27FC236}">
                <a16:creationId xmlns:a16="http://schemas.microsoft.com/office/drawing/2014/main" id="{57636632-5573-B7CE-A708-36B980063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467" y="1298696"/>
            <a:ext cx="4551482" cy="3995419"/>
          </a:xfrm>
          <a:prstGeom prst="rect">
            <a:avLst/>
          </a:prstGeom>
        </p:spPr>
      </p:pic>
      <p:pic>
        <p:nvPicPr>
          <p:cNvPr id="9" name="Picture 8" descr="A graph with a bar&#10;&#10;Description automatically generated">
            <a:extLst>
              <a:ext uri="{FF2B5EF4-FFF2-40B4-BE49-F238E27FC236}">
                <a16:creationId xmlns:a16="http://schemas.microsoft.com/office/drawing/2014/main" id="{6B4C2264-9471-0FF4-05CB-0F8883B64A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9787" y="409016"/>
            <a:ext cx="4551482" cy="5774781"/>
          </a:xfrm>
          <a:prstGeom prst="rect">
            <a:avLst/>
          </a:prstGeom>
        </p:spPr>
      </p:pic>
      <p:pic>
        <p:nvPicPr>
          <p:cNvPr id="44" name="Audio 43">
            <a:extLst>
              <a:ext uri="{FF2B5EF4-FFF2-40B4-BE49-F238E27FC236}">
                <a16:creationId xmlns:a16="http://schemas.microsoft.com/office/drawing/2014/main" id="{CAB860D4-8B9B-1090-BBCC-4C1306CA82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90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333"/>
    </mc:Choice>
    <mc:Fallback>
      <p:transition spd="slow" advTm="293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ribuneVTI">
  <a:themeElements>
    <a:clrScheme name="AnalogousFromDarkSeedLeftStep">
      <a:dk1>
        <a:srgbClr val="000000"/>
      </a:dk1>
      <a:lt1>
        <a:srgbClr val="FFFFFF"/>
      </a:lt1>
      <a:dk2>
        <a:srgbClr val="1C2B32"/>
      </a:dk2>
      <a:lt2>
        <a:srgbClr val="E2E8E2"/>
      </a:lt2>
      <a:accent1>
        <a:srgbClr val="D838D6"/>
      </a:accent1>
      <a:accent2>
        <a:srgbClr val="8526C6"/>
      </a:accent2>
      <a:accent3>
        <a:srgbClr val="5538D8"/>
      </a:accent3>
      <a:accent4>
        <a:srgbClr val="264CC6"/>
      </a:accent4>
      <a:accent5>
        <a:srgbClr val="38A1D8"/>
      </a:accent5>
      <a:accent6>
        <a:srgbClr val="23B6AC"/>
      </a:accent6>
      <a:hlink>
        <a:srgbClr val="3F7DBF"/>
      </a:hlink>
      <a:folHlink>
        <a:srgbClr val="7F7F7F"/>
      </a:folHlink>
    </a:clrScheme>
    <a:fontScheme name="Amasis-Univers">
      <a:majorFont>
        <a:latin typeface="Amasis MT Pro Medium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buneVTI" id="{4D84C650-59FC-4F6B-ADA6-B11C508FF6CE}" vid="{0E07EAE6-ACBC-4250-8522-FC108A4504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{C8012C00-C03B-C441-9753-C9356C8F3DC6}tf16401378</Template>
  <TotalTime>1919</TotalTime>
  <Words>183</Words>
  <Application>Microsoft Macintosh PowerPoint</Application>
  <PresentationFormat>Widescreen</PresentationFormat>
  <Paragraphs>24</Paragraphs>
  <Slides>8</Slides>
  <Notes>7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Amasis MT Pro Medium</vt:lpstr>
      <vt:lpstr>Arial</vt:lpstr>
      <vt:lpstr>Calibri</vt:lpstr>
      <vt:lpstr>Univers Light</vt:lpstr>
      <vt:lpstr>TribuneVTI</vt:lpstr>
      <vt:lpstr>Team Mini Project: Alternative Fueling Locations</vt:lpstr>
      <vt:lpstr>Tools Utilized</vt:lpstr>
      <vt:lpstr>Alternative Fueling Points for United States </vt:lpstr>
      <vt:lpstr>Alaska &amp; Hawaii Alternate Fuel Locations</vt:lpstr>
      <vt:lpstr>PowerPoint Presentation</vt:lpstr>
      <vt:lpstr>Regional Data highlights(Midwest and West shown)</vt:lpstr>
      <vt:lpstr>EV Network Locations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Mini Project: Alternative Fueling Locations</dc:title>
  <dc:creator>Jalin T. Roberts</dc:creator>
  <cp:lastModifiedBy>Jalin T. Roberts</cp:lastModifiedBy>
  <cp:revision>25</cp:revision>
  <dcterms:created xsi:type="dcterms:W3CDTF">2024-01-23T14:33:22Z</dcterms:created>
  <dcterms:modified xsi:type="dcterms:W3CDTF">2024-01-24T22:32:24Z</dcterms:modified>
</cp:coreProperties>
</file>